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1" r:id="rId1"/>
  </p:sldMasterIdLst>
  <p:sldIdLst>
    <p:sldId id="256" r:id="rId2"/>
    <p:sldId id="257" r:id="rId3"/>
    <p:sldId id="260" r:id="rId4"/>
    <p:sldId id="259" r:id="rId5"/>
    <p:sldId id="258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147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71316" cy="6874935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495A8-2795-4D5E-9C54-B6BFFB57FFE4}" type="datetimeFigureOut">
              <a:rPr lang="ru-RU" smtClean="0"/>
              <a:t>12.11.2022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12ED8-9A20-4DE9-9836-02267EB5F3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42401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495A8-2795-4D5E-9C54-B6BFFB57FFE4}" type="datetimeFigureOut">
              <a:rPr lang="ru-RU" smtClean="0"/>
              <a:t>12.11.2022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12ED8-9A20-4DE9-9836-02267EB5F3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39506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495A8-2795-4D5E-9C54-B6BFFB57FFE4}" type="datetimeFigureOut">
              <a:rPr lang="ru-RU" smtClean="0"/>
              <a:t>12.11.2022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12ED8-9A20-4DE9-9836-02267EB5F3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8341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495A8-2795-4D5E-9C54-B6BFFB57FFE4}" type="datetimeFigureOut">
              <a:rPr lang="ru-RU" smtClean="0"/>
              <a:t>12.11.2022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12ED8-9A20-4DE9-9836-02267EB5F3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7241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495A8-2795-4D5E-9C54-B6BFFB57FFE4}" type="datetimeFigureOut">
              <a:rPr lang="ru-RU" smtClean="0"/>
              <a:t>12.11.2022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12ED8-9A20-4DE9-9836-02267EB5F3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3147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495A8-2795-4D5E-9C54-B6BFFB57FFE4}" type="datetimeFigureOut">
              <a:rPr lang="ru-RU" smtClean="0"/>
              <a:t>12.11.2022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12ED8-9A20-4DE9-9836-02267EB5F3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01418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495A8-2795-4D5E-9C54-B6BFFB57FFE4}" type="datetimeFigureOut">
              <a:rPr lang="ru-RU" smtClean="0"/>
              <a:t>12.11.2022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12ED8-9A20-4DE9-9836-02267EB5F3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3654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495A8-2795-4D5E-9C54-B6BFFB57FFE4}" type="datetimeFigureOut">
              <a:rPr lang="ru-RU" smtClean="0"/>
              <a:t>12.11.2022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12ED8-9A20-4DE9-9836-02267EB5F3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69752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495A8-2795-4D5E-9C54-B6BFFB57FFE4}" type="datetimeFigureOut">
              <a:rPr lang="ru-RU" smtClean="0"/>
              <a:t>12.11.2022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12ED8-9A20-4DE9-9836-02267EB5F3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35335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495A8-2795-4D5E-9C54-B6BFFB57FFE4}" type="datetimeFigureOut">
              <a:rPr lang="ru-RU" smtClean="0"/>
              <a:t>12.11.2022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12ED8-9A20-4DE9-9836-02267EB5F3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11968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495A8-2795-4D5E-9C54-B6BFFB57FFE4}" type="datetimeFigureOut">
              <a:rPr lang="ru-RU" smtClean="0"/>
              <a:t>12.11.2022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12ED8-9A20-4DE9-9836-02267EB5F3DF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134535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495A8-2795-4D5E-9C54-B6BFFB57FFE4}" type="datetimeFigureOut">
              <a:rPr lang="ru-RU" smtClean="0"/>
              <a:t>12.11.2022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12ED8-9A20-4DE9-9836-02267EB5F3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68148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495A8-2795-4D5E-9C54-B6BFFB57FFE4}" type="datetimeFigureOut">
              <a:rPr lang="ru-RU" smtClean="0"/>
              <a:t>12.11.2022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12ED8-9A20-4DE9-9836-02267EB5F3DF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703086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495A8-2795-4D5E-9C54-B6BFFB57FFE4}" type="datetimeFigureOut">
              <a:rPr lang="ru-RU" smtClean="0"/>
              <a:t>12.11.2022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12ED8-9A20-4DE9-9836-02267EB5F3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16731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495A8-2795-4D5E-9C54-B6BFFB57FFE4}" type="datetimeFigureOut">
              <a:rPr lang="ru-RU" smtClean="0"/>
              <a:t>12.11.2022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12ED8-9A20-4DE9-9836-02267EB5F3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3668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495A8-2795-4D5E-9C54-B6BFFB57FFE4}" type="datetimeFigureOut">
              <a:rPr lang="ru-RU" smtClean="0"/>
              <a:t>12.11.2022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12ED8-9A20-4DE9-9836-02267EB5F3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40234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71317" cy="6874935"/>
            <a:chOff x="-8467" y="-8468"/>
            <a:chExt cx="9171317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5495A8-2795-4D5E-9C54-B6BFFB57FFE4}" type="datetimeFigureOut">
              <a:rPr lang="ru-RU" smtClean="0"/>
              <a:t>12.11.2022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AF612ED8-9A20-4DE9-9836-02267EB5F3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236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  <p:sldLayoutId id="2147483714" r:id="rId13"/>
    <p:sldLayoutId id="2147483715" r:id="rId14"/>
    <p:sldLayoutId id="2147483716" r:id="rId15"/>
    <p:sldLayoutId id="2147483717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979714" y="2368550"/>
            <a:ext cx="6792686" cy="2387600"/>
          </a:xfrm>
          <a:solidFill>
            <a:srgbClr val="FFFF00"/>
          </a:solidFill>
        </p:spPr>
        <p:txBody>
          <a:bodyPr>
            <a:normAutofit fontScale="90000"/>
          </a:bodyPr>
          <a:lstStyle/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№ 5.</a:t>
            </a:r>
            <a:b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РАЗВИТИЯ И ПРИЧИНЫ ВОЗНИКНОВЕНИЯ ДЕФОРМАЦИЙ И РАЗРУШЕНИЙ АВТОМОБИЛЬНЫХ ДОРОГ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8601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678873"/>
            <a:ext cx="7886700" cy="900546"/>
          </a:xfrm>
        </p:spPr>
        <p:txBody>
          <a:bodyPr>
            <a:norm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Общие закономерности изменений состояния дорог в процессе эксплуатации и их основные причины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579418"/>
            <a:ext cx="7886700" cy="5070764"/>
          </a:xfrm>
        </p:spPr>
        <p:txBody>
          <a:bodyPr>
            <a:normAutofit fontScale="92500" lnSpcReduction="10000"/>
          </a:bodyPr>
          <a:lstStyle/>
          <a:p>
            <a:pPr marL="0" indent="43200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 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деформацией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понимают изменение размеров или формы тела без уменьшения его массы и без потери сплошности. </a:t>
            </a:r>
          </a:p>
          <a:p>
            <a:pPr marL="0" indent="432000" algn="just">
              <a:buNone/>
            </a:pP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Разрушение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это изменение размеров и формы тела с изменением (уменьшением) массы тела или потерей сплошности. </a:t>
            </a:r>
          </a:p>
          <a:p>
            <a:pPr marL="0" indent="43200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Причиной возникающих деформаций могут быть: 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проектные ошибки и строительные недостатки;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недостатки в содержании и ремонте;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 эксплуатации дорог;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природно-климатические факторы. </a:t>
            </a:r>
          </a:p>
          <a:p>
            <a:pPr marL="0" indent="0"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3200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Чаше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всего причиной возникновения деформаций является сочетание нескольких из перечисленных факторов, действующих одновременно. 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правильно спроектированной, построенной и эксплуатируемой дороге в пределах межремонтных сроков службы дорожных одежд и покрытий не должно быть разрушений (кроме износа покрытий), но могут быть деформации в допустимых пределах.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3464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831272"/>
            <a:ext cx="7886700" cy="5874327"/>
          </a:xfrm>
        </p:spPr>
        <p:txBody>
          <a:bodyPr>
            <a:normAutofit fontScale="55000" lnSpcReduction="20000"/>
          </a:bodyPr>
          <a:lstStyle/>
          <a:p>
            <a:pPr marL="0" indent="432000" algn="just">
              <a:buNone/>
            </a:pP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внешних факторов наибольшее влияние на механизм образования деформаций и разрушения оказывают:</a:t>
            </a:r>
          </a:p>
          <a:p>
            <a:pPr lvl="0" algn="just">
              <a:buFont typeface="Wingdings" panose="05000000000000000000" pitchFamily="2" charset="2"/>
              <a:buChar char="Ø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нагрузки на ось автомобиля и большое давление в автомобильных шинах;</a:t>
            </a:r>
          </a:p>
          <a:p>
            <a:pPr lvl="0" algn="just">
              <a:buFont typeface="Wingdings" panose="05000000000000000000" pitchFamily="2" charset="2"/>
              <a:buChar char="Ø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повторных приложений тяжелой нагрузки при высокой интенсивности движения и короткие интервалы между этими приложениями, особенно при проходе многоосных автомобилей;</a:t>
            </a:r>
          </a:p>
          <a:p>
            <a:pPr lvl="0" algn="just">
              <a:buFont typeface="Wingdings" panose="05000000000000000000" pitchFamily="2" charset="2"/>
              <a:buChar char="Ø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продолжительность приложения каждой нагрузки и суммарная продолжительность, которая зависит от скорости движения автомобилей на сложных участках дороги (кривые малого радиуса, крутые подъёмы, пересечения, сужения проезжей части и др.), а также при высокой плотности транспортных потоков, задержках и заторах;</a:t>
            </a:r>
          </a:p>
          <a:p>
            <a:pPr lvl="0" algn="just">
              <a:buFont typeface="Wingdings" panose="05000000000000000000" pitchFamily="2" charset="2"/>
              <a:buChar char="Ø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температура воздуха и солнечная радиация, под воздействием которых повышается или понижается температура покрытия и изменяются физико-механические свойства асфальтобетона, битума и битумоминеральных смесей;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тип грунта земляного полотна и условия его увлажнения грунтовыми и поверхностными водами, поскольку при повышении влажности грунтов выше оптимального уровня значительно снижается вязкость и увеличивается пластичность грунтов, что способствует накоплению остаточных деформаций в земляном полотне и во всей дорожной одежде.</a:t>
            </a:r>
          </a:p>
        </p:txBody>
      </p:sp>
    </p:spTree>
    <p:extLst>
      <p:ext uri="{BB962C8B-B14F-4D97-AF65-F5344CB8AC3E}">
        <p14:creationId xmlns:p14="http://schemas.microsoft.com/office/powerpoint/2010/main" val="2319683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49" y="595745"/>
            <a:ext cx="8238260" cy="5957455"/>
          </a:xfrm>
        </p:spPr>
        <p:txBody>
          <a:bodyPr>
            <a:normAutofit fontScale="47500" lnSpcReduction="20000"/>
          </a:bodyPr>
          <a:lstStyle/>
          <a:p>
            <a:pPr marL="0" indent="432000" algn="just">
              <a:buNone/>
            </a:pPr>
            <a:endParaRPr lang="ru-RU" sz="3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32000" algn="just">
              <a:buNone/>
            </a:pP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наиболее важным внутренним факторам можно отнести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432000" algn="just">
              <a:buNone/>
            </a:pP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buFont typeface="Wingdings" panose="05000000000000000000" pitchFamily="2" charset="2"/>
              <a:buChar char="Ø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недоуплотнение или неравномерное уплотнение в поперечном направлении слоев нежёстких дорожных одежд и земляного полотна;</a:t>
            </a:r>
          </a:p>
          <a:p>
            <a:pPr lvl="0" algn="just">
              <a:buFont typeface="Wingdings" panose="05000000000000000000" pitchFamily="2" charset="2"/>
              <a:buChar char="Ø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неравномерный износ (истирание) покрытия под действием колёс автомобилей;</a:t>
            </a:r>
          </a:p>
          <a:p>
            <a:pPr lvl="0" algn="just">
              <a:buFont typeface="Wingdings" panose="05000000000000000000" pitchFamily="2" charset="2"/>
              <a:buChar char="Ø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образование пластических деформаций в асфальтобетонных покрытиях и слоях из битумоминеральных смесей, особенно в периоды нагревания этих покрытий до высокой температуры, при которой значительно снижается вязкость битума, прочность на сдвиг и деформативные характеристики асфальтобетона и может произойти боковое выпирание материала слоя. В холодный период, наоборот, вязкость битума возрастает, увеличивается прочность и жесткость асфальтобетона, происходит образование температурных трещин;</a:t>
            </a:r>
          </a:p>
          <a:p>
            <a:pPr lvl="0" algn="just">
              <a:buFont typeface="Wingdings" panose="05000000000000000000" pitchFamily="2" charset="2"/>
              <a:buChar char="Ø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появление структурных разрушений и накопление остаточных деформаций в покрытии и других слоях дорожной одежды, когда вертикальные или горизонтальные напряжения, возникающие от воздействия колёс тяжёлых автомобилей, превысят допустимые значения и начнётся нарушение сплошности или структуры материала одного или нескольких слоев;</a:t>
            </a:r>
          </a:p>
          <a:p>
            <a:pPr lvl="0" algn="just">
              <a:buFont typeface="Wingdings" panose="05000000000000000000" pitchFamily="2" charset="2"/>
              <a:buChar char="Ø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накопление остаточных деформаций в грунте земляного полотна под действием нагрузки от тяжелых грузовых автомобилей, особенно в период наибольшего увлажнения грунта, когда их несущая способность снижается до минимальных значений.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16934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indent="432000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Напряженно-деформированное состояние дорожных конструкции и процесс их разрушения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4239491"/>
            <a:ext cx="7886700" cy="1937472"/>
          </a:xfrm>
        </p:spPr>
        <p:txBody>
          <a:bodyPr>
            <a:normAutofit/>
          </a:bodyPr>
          <a:lstStyle/>
          <a:p>
            <a:pPr marL="0" indent="43200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Рис. 5.2.1 – Схема образования чаши прогиба и разрушения нежёстких дорожных одежд под колесом автомобиля:</a:t>
            </a:r>
          </a:p>
          <a:p>
            <a:pPr marL="0" indent="43200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– колесо; 2 – прогиб дорожной одежды; 3 – сжатие шины; 4 – дорожная одежда; 5 – земляное полотно; 6 – чаша прогиба; 7 – зоны растяжения и трещины в одежде; 8 – выпирание грунта; 9 – направление сжатия грунта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4890" y="1690689"/>
            <a:ext cx="7074218" cy="23936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65078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63</TotalTime>
  <Words>533</Words>
  <Application>Microsoft Office PowerPoint</Application>
  <PresentationFormat>Экран (4:3)</PresentationFormat>
  <Paragraphs>28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1" baseType="lpstr">
      <vt:lpstr>Arial</vt:lpstr>
      <vt:lpstr>Times New Roman</vt:lpstr>
      <vt:lpstr>Trebuchet MS</vt:lpstr>
      <vt:lpstr>Wingdings</vt:lpstr>
      <vt:lpstr>Wingdings 3</vt:lpstr>
      <vt:lpstr>Аспект</vt:lpstr>
      <vt:lpstr>Лекция № 5. ПРОЦЕСС РАЗВИТИЯ И ПРИЧИНЫ ВОЗНИКНОВЕНИЯ ДЕФОРМАЦИЙ И РАЗРУШЕНИЙ АВТОМОБИЛЬНЫХ ДОРОГ</vt:lpstr>
      <vt:lpstr>Общие закономерности изменений состояния дорог в процессе эксплуатации и их основные причины</vt:lpstr>
      <vt:lpstr>Презентация PowerPoint</vt:lpstr>
      <vt:lpstr>Презентация PowerPoint</vt:lpstr>
      <vt:lpstr>Напряженно-деформированное состояние дорожных конструкции и процесс их разрушения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ПРОЦЕСС РАЗВИТИЯ И ПРИЧИНЫ ВОЗНИКНОВЕНИЯ ДЕФОРМАЦИЙ И РАЗРУШЕНИЙ АВТОМОБИЛЬНЫХ ДОРОГ</dc:title>
  <dc:creator>Bakytbek</dc:creator>
  <cp:lastModifiedBy>Анар</cp:lastModifiedBy>
  <cp:revision>9</cp:revision>
  <dcterms:created xsi:type="dcterms:W3CDTF">2018-02-22T11:31:57Z</dcterms:created>
  <dcterms:modified xsi:type="dcterms:W3CDTF">2022-11-12T06:43:20Z</dcterms:modified>
</cp:coreProperties>
</file>